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92" r:id="rId19"/>
    <p:sldId id="293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36" r:id="rId82"/>
    <p:sldId id="337" r:id="rId83"/>
    <p:sldId id="338" r:id="rId84"/>
    <p:sldId id="339" r:id="rId8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551F9-57AE-4E8D-8B13-DE4B08CD5B21}" type="datetimeFigureOut">
              <a:rPr lang="en-GB" smtClean="0"/>
              <a:t>23/10/2018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2844A-8536-48D9-ACA5-1B41C1BD8C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480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551F9-57AE-4E8D-8B13-DE4B08CD5B21}" type="datetimeFigureOut">
              <a:rPr lang="en-GB" smtClean="0"/>
              <a:t>23/10/2018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2844A-8536-48D9-ACA5-1B41C1BD8C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0521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551F9-57AE-4E8D-8B13-DE4B08CD5B21}" type="datetimeFigureOut">
              <a:rPr lang="en-GB" smtClean="0"/>
              <a:t>23/10/2018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2844A-8536-48D9-ACA5-1B41C1BD8C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9030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551F9-57AE-4E8D-8B13-DE4B08CD5B21}" type="datetimeFigureOut">
              <a:rPr lang="en-GB" smtClean="0"/>
              <a:t>23/10/2018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2844A-8536-48D9-ACA5-1B41C1BD8C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0703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551F9-57AE-4E8D-8B13-DE4B08CD5B21}" type="datetimeFigureOut">
              <a:rPr lang="en-GB" smtClean="0"/>
              <a:t>23/10/2018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2844A-8536-48D9-ACA5-1B41C1BD8C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3532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551F9-57AE-4E8D-8B13-DE4B08CD5B21}" type="datetimeFigureOut">
              <a:rPr lang="en-GB" smtClean="0"/>
              <a:t>23/10/2018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2844A-8536-48D9-ACA5-1B41C1BD8C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2431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551F9-57AE-4E8D-8B13-DE4B08CD5B21}" type="datetimeFigureOut">
              <a:rPr lang="en-GB" smtClean="0"/>
              <a:t>23/10/2018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2844A-8536-48D9-ACA5-1B41C1BD8C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4136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551F9-57AE-4E8D-8B13-DE4B08CD5B21}" type="datetimeFigureOut">
              <a:rPr lang="en-GB" smtClean="0"/>
              <a:t>23/10/2018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2844A-8536-48D9-ACA5-1B41C1BD8C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4841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551F9-57AE-4E8D-8B13-DE4B08CD5B21}" type="datetimeFigureOut">
              <a:rPr lang="en-GB" smtClean="0"/>
              <a:t>23/10/2018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2844A-8536-48D9-ACA5-1B41C1BD8C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7648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551F9-57AE-4E8D-8B13-DE4B08CD5B21}" type="datetimeFigureOut">
              <a:rPr lang="en-GB" smtClean="0"/>
              <a:t>23/10/2018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2844A-8536-48D9-ACA5-1B41C1BD8C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3800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551F9-57AE-4E8D-8B13-DE4B08CD5B21}" type="datetimeFigureOut">
              <a:rPr lang="en-GB" smtClean="0"/>
              <a:t>23/10/2018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2844A-8536-48D9-ACA5-1B41C1BD8C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2059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551F9-57AE-4E8D-8B13-DE4B08CD5B21}" type="datetimeFigureOut">
              <a:rPr lang="en-GB" smtClean="0"/>
              <a:t>23/10/2018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2844A-8536-48D9-ACA5-1B41C1BD8C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2378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Somatic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1062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Multipotent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54512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Cancer cells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53134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Tumour.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11532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Nucleotides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94715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Deoxyribose sugar.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1326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Bases.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84952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Hydrogen bonds.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5374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Antiparallel structure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55304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3’ end.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27107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5’ end.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2710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Germline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48805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DNA polymerase.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49988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Primers.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308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Ligase.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16529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6158" y="1122363"/>
            <a:ext cx="10291314" cy="2387600"/>
          </a:xfrm>
        </p:spPr>
        <p:txBody>
          <a:bodyPr/>
          <a:lstStyle/>
          <a:p>
            <a:r>
              <a:rPr lang="en-GB" dirty="0" smtClean="0"/>
              <a:t>Polymerase Chain Reaction (PCR)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29509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Complementary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29959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Transcription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7223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Translation.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343240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mRNA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44065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tRNA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76260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rRNA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7649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Mitosis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787152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Ribosome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226240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Nucleus.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267884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RNA polymerase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90122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Primary mRNA transcript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31516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Mature mRNA transcript.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474954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Introns.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531525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Exons.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91735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Polypeptide.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084037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Start codon.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430966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Stop codon.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6007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Meiosis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368000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Codon.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600757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Anticodon.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600757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Alternative RNA splicing.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600757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Phenotype.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600757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Missense mutation.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600757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Nonsense mutation.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600757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Splice-site mutations</a:t>
            </a:r>
            <a:r>
              <a:rPr lang="en-GB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600757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Nucleotide insertions.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7278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Nucleotide deletions.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614860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Frameshift mutations.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6148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Haploid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731046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Duplication</a:t>
            </a:r>
            <a:r>
              <a:rPr lang="en-GB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614860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Deletion.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614860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Inversion.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614860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Translocation</a:t>
            </a:r>
            <a:r>
              <a:rPr lang="en-GB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614860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Genome.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067419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Pharmacogenetics.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167504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Personalised medicine.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167504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Anabolic.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167504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Catabolic.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167504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Induced fit.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0236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Differentiation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955828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Active site.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399631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Activation energy.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826100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Affinity.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057288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Competitive inhibition.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7535502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Non-competitive inhibition.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010975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Feedback inhibition.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184469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Glycolysis.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4150616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Pyruvate.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728075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ATP.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128893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Phosphorylation.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10668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Embryonic stem cells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8891980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Energy pay-off stage.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1615113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Aerobic conditions.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1046808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Acetyl group.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8270707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Acetyl coenzyme A.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6465929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Citric acid cycle.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0251759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Oxaloacetate.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62320450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Matrix of the mitochondria.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9060194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Dehydrogenase enzymes.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134700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NAD.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5539619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Electron transport chain.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7502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Tissue stem cells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3510852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Lactate.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1265628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Muscle fatigue.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425633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Oxygen debt.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9917042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Slow twitch muscle fibres.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4507755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Fast twitch </a:t>
            </a:r>
            <a:r>
              <a:rPr lang="en-GB" smtClean="0"/>
              <a:t>muscle fibres.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26860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Pluripotent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6331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208</Words>
  <Application>Microsoft Office PowerPoint</Application>
  <PresentationFormat>Widescreen</PresentationFormat>
  <Paragraphs>84</Paragraphs>
  <Slides>84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84</vt:i4>
      </vt:variant>
    </vt:vector>
  </HeadingPairs>
  <TitlesOfParts>
    <vt:vector size="88" baseType="lpstr">
      <vt:lpstr>Arial</vt:lpstr>
      <vt:lpstr>Calibri</vt:lpstr>
      <vt:lpstr>Calibri Light</vt:lpstr>
      <vt:lpstr>Office Theme</vt:lpstr>
      <vt:lpstr>Somatic</vt:lpstr>
      <vt:lpstr>Germline</vt:lpstr>
      <vt:lpstr>Mitosis</vt:lpstr>
      <vt:lpstr>Meiosis</vt:lpstr>
      <vt:lpstr>Haploid</vt:lpstr>
      <vt:lpstr>Differentiation</vt:lpstr>
      <vt:lpstr>Embryonic stem cells</vt:lpstr>
      <vt:lpstr>Tissue stem cells</vt:lpstr>
      <vt:lpstr>Pluripotent</vt:lpstr>
      <vt:lpstr>Multipotent</vt:lpstr>
      <vt:lpstr>Cancer cells</vt:lpstr>
      <vt:lpstr>Tumour.</vt:lpstr>
      <vt:lpstr>Nucleotides</vt:lpstr>
      <vt:lpstr>Deoxyribose sugar.</vt:lpstr>
      <vt:lpstr>Bases.</vt:lpstr>
      <vt:lpstr>Hydrogen bonds.</vt:lpstr>
      <vt:lpstr>Antiparallel structure</vt:lpstr>
      <vt:lpstr>3’ end.</vt:lpstr>
      <vt:lpstr>5’ end.</vt:lpstr>
      <vt:lpstr>DNA polymerase.</vt:lpstr>
      <vt:lpstr>Primers.</vt:lpstr>
      <vt:lpstr>Ligase.</vt:lpstr>
      <vt:lpstr>Polymerase Chain Reaction (PCR)</vt:lpstr>
      <vt:lpstr>Complementary</vt:lpstr>
      <vt:lpstr>Transcription</vt:lpstr>
      <vt:lpstr>Translation.</vt:lpstr>
      <vt:lpstr>mRNA</vt:lpstr>
      <vt:lpstr>tRNA</vt:lpstr>
      <vt:lpstr>rRNA</vt:lpstr>
      <vt:lpstr>Ribosome</vt:lpstr>
      <vt:lpstr>Nucleus.</vt:lpstr>
      <vt:lpstr>RNA polymerase</vt:lpstr>
      <vt:lpstr>Primary mRNA transcript</vt:lpstr>
      <vt:lpstr>Mature mRNA transcript.</vt:lpstr>
      <vt:lpstr>Introns.</vt:lpstr>
      <vt:lpstr>Exons.</vt:lpstr>
      <vt:lpstr>Polypeptide.</vt:lpstr>
      <vt:lpstr>Start codon.</vt:lpstr>
      <vt:lpstr>Stop codon.</vt:lpstr>
      <vt:lpstr>Codon.</vt:lpstr>
      <vt:lpstr>Anticodon.</vt:lpstr>
      <vt:lpstr>Alternative RNA splicing.</vt:lpstr>
      <vt:lpstr>Phenotype.</vt:lpstr>
      <vt:lpstr>Missense mutation.</vt:lpstr>
      <vt:lpstr>Nonsense mutation.</vt:lpstr>
      <vt:lpstr>Splice-site mutations.</vt:lpstr>
      <vt:lpstr>Nucleotide insertions.</vt:lpstr>
      <vt:lpstr>Nucleotide deletions.</vt:lpstr>
      <vt:lpstr>Frameshift mutations.</vt:lpstr>
      <vt:lpstr>Duplication.</vt:lpstr>
      <vt:lpstr>Deletion.</vt:lpstr>
      <vt:lpstr>Inversion.</vt:lpstr>
      <vt:lpstr>Translocation.</vt:lpstr>
      <vt:lpstr>Genome.</vt:lpstr>
      <vt:lpstr>Pharmacogenetics.</vt:lpstr>
      <vt:lpstr>Personalised medicine.</vt:lpstr>
      <vt:lpstr>Anabolic.</vt:lpstr>
      <vt:lpstr>Catabolic.</vt:lpstr>
      <vt:lpstr>Induced fit.</vt:lpstr>
      <vt:lpstr>Active site.</vt:lpstr>
      <vt:lpstr>Activation energy.</vt:lpstr>
      <vt:lpstr>Affinity.</vt:lpstr>
      <vt:lpstr>Competitive inhibition.</vt:lpstr>
      <vt:lpstr>Non-competitive inhibition.</vt:lpstr>
      <vt:lpstr>Feedback inhibition.</vt:lpstr>
      <vt:lpstr>Glycolysis.</vt:lpstr>
      <vt:lpstr>Pyruvate.</vt:lpstr>
      <vt:lpstr>ATP.</vt:lpstr>
      <vt:lpstr>Phosphorylation.</vt:lpstr>
      <vt:lpstr>Energy pay-off stage.</vt:lpstr>
      <vt:lpstr>Aerobic conditions.</vt:lpstr>
      <vt:lpstr>Acetyl group.</vt:lpstr>
      <vt:lpstr>Acetyl coenzyme A.</vt:lpstr>
      <vt:lpstr>Citric acid cycle.</vt:lpstr>
      <vt:lpstr>Oxaloacetate.</vt:lpstr>
      <vt:lpstr>Matrix of the mitochondria.</vt:lpstr>
      <vt:lpstr>Dehydrogenase enzymes.</vt:lpstr>
      <vt:lpstr>NAD.</vt:lpstr>
      <vt:lpstr>Electron transport chain.</vt:lpstr>
      <vt:lpstr>Lactate.</vt:lpstr>
      <vt:lpstr>Muscle fatigue.</vt:lpstr>
      <vt:lpstr>Oxygen debt.</vt:lpstr>
      <vt:lpstr>Slow twitch muscle fibres.</vt:lpstr>
      <vt:lpstr>Fast twitch muscle fibres.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Cell wall</dc:title>
  <dc:creator>Sarah Moffatt</dc:creator>
  <cp:lastModifiedBy>Sarah Moffatt</cp:lastModifiedBy>
  <cp:revision>8</cp:revision>
  <dcterms:created xsi:type="dcterms:W3CDTF">2018-04-16T20:23:21Z</dcterms:created>
  <dcterms:modified xsi:type="dcterms:W3CDTF">2018-10-23T20:48:32Z</dcterms:modified>
</cp:coreProperties>
</file>